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3" r:id="rId2"/>
    <p:sldId id="261" r:id="rId3"/>
    <p:sldId id="262" r:id="rId4"/>
    <p:sldId id="264" r:id="rId5"/>
    <p:sldId id="265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54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AB6AA9-CE27-4A7D-9E2B-9C3B52E44F67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26B86-0AB2-409D-825F-0FF84368EF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676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26B86-0AB2-409D-825F-0FF84368EF9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052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26B86-0AB2-409D-825F-0FF84368EF9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861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26B86-0AB2-409D-825F-0FF84368EF9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439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D4ED-2F04-4D03-A6D3-04429109E9BC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D3312-AE44-4134-9B74-D119C444C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662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D4ED-2F04-4D03-A6D3-04429109E9BC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D3312-AE44-4134-9B74-D119C444C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792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D4ED-2F04-4D03-A6D3-04429109E9BC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D3312-AE44-4134-9B74-D119C444C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765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D4ED-2F04-4D03-A6D3-04429109E9BC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D3312-AE44-4134-9B74-D119C444C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438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D4ED-2F04-4D03-A6D3-04429109E9BC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D3312-AE44-4134-9B74-D119C444C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995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D4ED-2F04-4D03-A6D3-04429109E9BC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D3312-AE44-4134-9B74-D119C444C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382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D4ED-2F04-4D03-A6D3-04429109E9BC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D3312-AE44-4134-9B74-D119C444C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881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D4ED-2F04-4D03-A6D3-04429109E9BC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D3312-AE44-4134-9B74-D119C444C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61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D4ED-2F04-4D03-A6D3-04429109E9BC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D3312-AE44-4134-9B74-D119C444C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809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D4ED-2F04-4D03-A6D3-04429109E9BC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D3312-AE44-4134-9B74-D119C444C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665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D4ED-2F04-4D03-A6D3-04429109E9BC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D3312-AE44-4134-9B74-D119C444C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505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5D4ED-2F04-4D03-A6D3-04429109E9BC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D3312-AE44-4134-9B74-D119C444C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340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33778" t="34048" r="34559" b="37644"/>
          <a:stretch/>
        </p:blipFill>
        <p:spPr>
          <a:xfrm>
            <a:off x="355311" y="2346632"/>
            <a:ext cx="5740689" cy="41059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2173857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Внимание работодателей!</a:t>
            </a:r>
            <a:br>
              <a:rPr lang="ru-RU" i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6700" b="1" dirty="0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Электронный листок нетрудоспособности</a:t>
            </a:r>
            <a:endParaRPr lang="ru-RU" sz="6700" dirty="0">
              <a:solidFill>
                <a:schemeClr val="accent2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791200" y="2346633"/>
            <a:ext cx="6400799" cy="451136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Вся информация на  Едином       портале                              электронных кабинетов ФСС РФ </a:t>
            </a:r>
            <a:endParaRPr lang="en-US" sz="40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>
              <a:buNone/>
            </a:pPr>
            <a:r>
              <a:rPr lang="ru-RU" sz="40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                                                              </a:t>
            </a:r>
            <a:r>
              <a:rPr lang="en-US" sz="3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http://cabinets.fss.ru</a:t>
            </a:r>
            <a:endParaRPr lang="ru-RU" sz="38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680074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74" y="120770"/>
            <a:ext cx="2377863" cy="2183518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6553200" y="3453070"/>
            <a:ext cx="5158466" cy="32435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33668" t="34048" r="34559" b="37644"/>
          <a:stretch/>
        </p:blipFill>
        <p:spPr>
          <a:xfrm>
            <a:off x="276044" y="3291673"/>
            <a:ext cx="5003451" cy="356632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14400" y="120770"/>
            <a:ext cx="112776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Электронный листок нетрудоспособности.</a:t>
            </a:r>
          </a:p>
          <a:p>
            <a:pPr algn="ctr"/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ШАГ 1</a:t>
            </a:r>
            <a:endParaRPr lang="ru-RU" sz="4800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Авторизация</a:t>
            </a:r>
            <a:r>
              <a:rPr lang="ru-RU" sz="44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 электронном кабинете Страхователя</a:t>
            </a:r>
          </a:p>
        </p:txBody>
      </p:sp>
    </p:spTree>
    <p:extLst>
      <p:ext uri="{BB962C8B-B14F-4D97-AF65-F5344CB8AC3E}">
        <p14:creationId xmlns:p14="http://schemas.microsoft.com/office/powerpoint/2010/main" val="845009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74" y="120770"/>
            <a:ext cx="2377863" cy="2183518"/>
          </a:xfrm>
          <a:prstGeom prst="rect">
            <a:avLst/>
          </a:prstGeom>
        </p:spPr>
      </p:pic>
      <p:pic>
        <p:nvPicPr>
          <p:cNvPr id="7" name="Объект 5"/>
          <p:cNvPicPr>
            <a:picLocks/>
          </p:cNvPicPr>
          <p:nvPr/>
        </p:nvPicPr>
        <p:blipFill rotWithShape="1">
          <a:blip r:embed="rId4"/>
          <a:srcRect t="11841" r="69516" b="60838"/>
          <a:stretch/>
        </p:blipFill>
        <p:spPr>
          <a:xfrm>
            <a:off x="5468866" y="3361657"/>
            <a:ext cx="6142007" cy="32634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/>
          <a:srcRect l="33668" t="34048" r="34559" b="37644"/>
          <a:stretch/>
        </p:blipFill>
        <p:spPr>
          <a:xfrm>
            <a:off x="276044" y="3291673"/>
            <a:ext cx="5003451" cy="356632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14528" y="120770"/>
            <a:ext cx="1192377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Электронный листок </a:t>
            </a:r>
            <a:endParaRPr lang="en-US" sz="3600" b="1" dirty="0" smtClean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3600" b="1" dirty="0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нетрудоспособности</a:t>
            </a:r>
            <a:r>
              <a:rPr lang="ru-RU" sz="3600" b="1" dirty="0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ctr"/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ШАГ 2</a:t>
            </a:r>
            <a:endParaRPr lang="ru-RU" sz="4800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Сформировать запрос в Единую базу данных ЭЛН. Для этого ввести СНИЛС и номер ЭЛН</a:t>
            </a:r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2" name="Овал 1"/>
          <p:cNvSpPr/>
          <p:nvPr/>
        </p:nvSpPr>
        <p:spPr>
          <a:xfrm>
            <a:off x="5453454" y="4907855"/>
            <a:ext cx="2264082" cy="690113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7"/>
          <p:cNvSpPr/>
          <p:nvPr/>
        </p:nvSpPr>
        <p:spPr>
          <a:xfrm>
            <a:off x="8539869" y="5973390"/>
            <a:ext cx="1173193" cy="517585"/>
          </a:xfrm>
          <a:prstGeom prst="leftArrow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992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/>
          <p:nvPr/>
        </p:nvPicPr>
        <p:blipFill rotWithShape="1">
          <a:blip r:embed="rId3"/>
          <a:srcRect t="25105" r="55092" b="51124"/>
          <a:stretch/>
        </p:blipFill>
        <p:spPr>
          <a:xfrm>
            <a:off x="1287465" y="3171766"/>
            <a:ext cx="9704716" cy="35913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474" y="120770"/>
            <a:ext cx="2377863" cy="218351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252" y="-121443"/>
            <a:ext cx="1238753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Электронный листок </a:t>
            </a:r>
            <a:endParaRPr lang="en-US" sz="3600" b="1" dirty="0" smtClean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3600" b="1" dirty="0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нетрудоспособности</a:t>
            </a:r>
            <a:r>
              <a:rPr lang="ru-RU" sz="3600" b="1" dirty="0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ctr"/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ШАГ 3</a:t>
            </a:r>
            <a:endParaRPr lang="ru-RU" sz="4800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Дополнить листок нетрудоспособности сведениями от работодателя. 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Стрелка влево 5"/>
          <p:cNvSpPr/>
          <p:nvPr/>
        </p:nvSpPr>
        <p:spPr>
          <a:xfrm>
            <a:off x="8803257" y="5425831"/>
            <a:ext cx="1483743" cy="621102"/>
          </a:xfrm>
          <a:prstGeom prst="leftArrow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715003" y="4527491"/>
            <a:ext cx="2070340" cy="2932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630065" y="4064083"/>
            <a:ext cx="2070340" cy="2932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162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-60991" t="-177" r="60991" b="57809"/>
          <a:stretch/>
        </p:blipFill>
        <p:spPr>
          <a:xfrm>
            <a:off x="-7039154" y="2582733"/>
            <a:ext cx="12192000" cy="41323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474" y="120770"/>
            <a:ext cx="2377863" cy="218351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1474" y="120770"/>
            <a:ext cx="11931001" cy="723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Электронный листок </a:t>
            </a:r>
            <a:endParaRPr lang="en-US" sz="3600" b="1" dirty="0" smtClean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3600" b="1" dirty="0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нетрудоспособности</a:t>
            </a:r>
            <a:r>
              <a:rPr lang="ru-RU" sz="3600" b="1" dirty="0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ctr"/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ШАГ 4</a:t>
            </a:r>
            <a:endParaRPr lang="ru-RU" sz="4800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</a:t>
            </a:r>
            <a:endParaRPr lang="en-US" sz="3200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endParaRPr lang="en-US" sz="32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 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Экспортировать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файл ЭЛН 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     </a:t>
            </a:r>
            <a:r>
              <a:rPr lang="ru-RU" sz="36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основную </a:t>
            </a:r>
          </a:p>
          <a:p>
            <a:pPr algn="ctr"/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рабочую     программу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для 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 формирования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электронных </a:t>
            </a:r>
            <a:endParaRPr lang="ru-RU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реестров сведений 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для назначения пособий.  </a:t>
            </a:r>
          </a:p>
          <a:p>
            <a:pPr algn="ctr"/>
            <a:endParaRPr lang="ru-RU" sz="32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</a:t>
            </a:r>
            <a:endParaRPr lang="ru-RU" sz="32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Стрелка влево 7"/>
          <p:cNvSpPr/>
          <p:nvPr/>
        </p:nvSpPr>
        <p:spPr>
          <a:xfrm>
            <a:off x="3881887" y="6211020"/>
            <a:ext cx="1270959" cy="504080"/>
          </a:xfrm>
          <a:prstGeom prst="leftArrow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6714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95</Words>
  <Application>Microsoft Office PowerPoint</Application>
  <PresentationFormat>Широкоэкранный</PresentationFormat>
  <Paragraphs>30</Paragraphs>
  <Slides>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Verdana</vt:lpstr>
      <vt:lpstr>Тема Office</vt:lpstr>
      <vt:lpstr>Внимание работодателей! Электронный листок нетрудоспособности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churbanova</dc:creator>
  <cp:lastModifiedBy>churbanova</cp:lastModifiedBy>
  <cp:revision>15</cp:revision>
  <dcterms:created xsi:type="dcterms:W3CDTF">2017-07-12T06:17:18Z</dcterms:created>
  <dcterms:modified xsi:type="dcterms:W3CDTF">2017-07-12T23:43:08Z</dcterms:modified>
</cp:coreProperties>
</file>